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20B0604020202020204" charset="0"/>
      <p:regular r:id="rId20"/>
      <p:bold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4978018"/>
            <a:ext cx="12684724" cy="539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57"/>
              </a:lnSpc>
            </a:pPr>
            <a:r>
              <a:rPr lang="en-US" sz="13007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CUSTOMIZED AI KITCHEN FOR INDIA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63200" y="-24438"/>
            <a:ext cx="8122223" cy="7879531"/>
            <a:chOff x="0" y="0"/>
            <a:chExt cx="6350000" cy="6160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solidFill>
              <a:srgbClr val="FF9F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14311" y="211291"/>
            <a:ext cx="7620000" cy="7392314"/>
            <a:chOff x="0" y="0"/>
            <a:chExt cx="6350000" cy="6160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l="-22668" r="-2266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826325" y="862866"/>
            <a:ext cx="1515171" cy="1509489"/>
          </a:xfrm>
          <a:custGeom>
            <a:avLst/>
            <a:gdLst/>
            <a:ahLst/>
            <a:cxnLst/>
            <a:rect l="l" t="t" r="r" b="b"/>
            <a:pathLst>
              <a:path w="1515171" h="1509489">
                <a:moveTo>
                  <a:pt x="0" y="0"/>
                </a:moveTo>
                <a:lnTo>
                  <a:pt x="1515171" y="0"/>
                </a:lnTo>
                <a:lnTo>
                  <a:pt x="1515171" y="1509489"/>
                </a:lnTo>
                <a:lnTo>
                  <a:pt x="0" y="1509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32466" y="8055880"/>
            <a:ext cx="1515171" cy="1509489"/>
          </a:xfrm>
          <a:custGeom>
            <a:avLst/>
            <a:gdLst/>
            <a:ahLst/>
            <a:cxnLst/>
            <a:rect l="l" t="t" r="r" b="b"/>
            <a:pathLst>
              <a:path w="1515171" h="1509489">
                <a:moveTo>
                  <a:pt x="0" y="0"/>
                </a:moveTo>
                <a:lnTo>
                  <a:pt x="1515171" y="0"/>
                </a:lnTo>
                <a:lnTo>
                  <a:pt x="1515171" y="1509489"/>
                </a:lnTo>
                <a:lnTo>
                  <a:pt x="0" y="1509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02212" flipV="1">
            <a:off x="17145099" y="7201039"/>
            <a:ext cx="849543" cy="945249"/>
          </a:xfrm>
          <a:custGeom>
            <a:avLst/>
            <a:gdLst/>
            <a:ahLst/>
            <a:cxnLst/>
            <a:rect l="l" t="t" r="r" b="b"/>
            <a:pathLst>
              <a:path w="849543" h="945249">
                <a:moveTo>
                  <a:pt x="0" y="945249"/>
                </a:moveTo>
                <a:lnTo>
                  <a:pt x="849543" y="945249"/>
                </a:lnTo>
                <a:lnTo>
                  <a:pt x="849543" y="0"/>
                </a:lnTo>
                <a:lnTo>
                  <a:pt x="0" y="0"/>
                </a:lnTo>
                <a:lnTo>
                  <a:pt x="0" y="9452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 rot="-7194531">
            <a:off x="10604474" y="1115841"/>
            <a:ext cx="564094" cy="627643"/>
          </a:xfrm>
          <a:custGeom>
            <a:avLst/>
            <a:gdLst/>
            <a:ahLst/>
            <a:cxnLst/>
            <a:rect l="l" t="t" r="r" b="b"/>
            <a:pathLst>
              <a:path w="564094" h="627643">
                <a:moveTo>
                  <a:pt x="0" y="0"/>
                </a:moveTo>
                <a:lnTo>
                  <a:pt x="564094" y="0"/>
                </a:lnTo>
                <a:lnTo>
                  <a:pt x="564094" y="627642"/>
                </a:lnTo>
                <a:lnTo>
                  <a:pt x="0" y="62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798455"/>
            <a:ext cx="15998660" cy="8360061"/>
          </a:xfrm>
          <a:custGeom>
            <a:avLst/>
            <a:gdLst/>
            <a:ahLst/>
            <a:cxnLst/>
            <a:rect l="l" t="t" r="r" b="b"/>
            <a:pathLst>
              <a:path w="15998660" h="8360061">
                <a:moveTo>
                  <a:pt x="0" y="0"/>
                </a:moveTo>
                <a:lnTo>
                  <a:pt x="15998660" y="0"/>
                </a:lnTo>
                <a:lnTo>
                  <a:pt x="15998660" y="8360060"/>
                </a:lnTo>
                <a:lnTo>
                  <a:pt x="0" y="836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0" r="-1420" b="-33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4858" y="402272"/>
            <a:ext cx="838914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ROBOTIC ARMS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68000" y="4743450"/>
            <a:ext cx="7281477" cy="5206256"/>
          </a:xfrm>
          <a:custGeom>
            <a:avLst/>
            <a:gdLst/>
            <a:ahLst/>
            <a:cxnLst/>
            <a:rect l="l" t="t" r="r" b="b"/>
            <a:pathLst>
              <a:path w="7281477" h="5206256">
                <a:moveTo>
                  <a:pt x="0" y="0"/>
                </a:moveTo>
                <a:lnTo>
                  <a:pt x="7281477" y="0"/>
                </a:lnTo>
                <a:lnTo>
                  <a:pt x="7281477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0402" y="229143"/>
            <a:ext cx="838914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ROBOTIC ARMS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894" y="1503565"/>
            <a:ext cx="1725930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Robotic arms are mechanical devices that are designed to mimic the function and movement of a human arm. They are commonly used in a variety of industries, including manufacturing, healthcare, and research.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894" y="3484047"/>
            <a:ext cx="1709940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Joints and Links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Robotic arms consist of segments (links) connected by joints, allowing them to move in different directions and positions.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894" y="5203453"/>
            <a:ext cx="10050906" cy="2143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Degrees of Freedom (DOF)</a:t>
            </a:r>
            <a:r>
              <a:rPr lang="en-US" sz="30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refers to the number of independent movements a robotic arm can make. The more degrees of freedom, the more versatile the arm.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024" y="7711872"/>
            <a:ext cx="9712976" cy="2143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End Effector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tool or device attached to the end of the arm, such as a gripper, welding torch, or paint sprayer, depending on the application.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67391" y="2869038"/>
            <a:ext cx="6159536" cy="3235785"/>
            <a:chOff x="0" y="0"/>
            <a:chExt cx="2203763" cy="11577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3763" cy="1157701"/>
            </a:xfrm>
            <a:custGeom>
              <a:avLst/>
              <a:gdLst/>
              <a:ahLst/>
              <a:cxnLst/>
              <a:rect l="l" t="t" r="r" b="b"/>
              <a:pathLst>
                <a:path w="2203763" h="1157701">
                  <a:moveTo>
                    <a:pt x="36450" y="0"/>
                  </a:moveTo>
                  <a:lnTo>
                    <a:pt x="2167312" y="0"/>
                  </a:lnTo>
                  <a:cubicBezTo>
                    <a:pt x="2187443" y="0"/>
                    <a:pt x="2203763" y="16319"/>
                    <a:pt x="2203763" y="36450"/>
                  </a:cubicBezTo>
                  <a:lnTo>
                    <a:pt x="2203763" y="1121251"/>
                  </a:lnTo>
                  <a:cubicBezTo>
                    <a:pt x="2203763" y="1141382"/>
                    <a:pt x="2187443" y="1157701"/>
                    <a:pt x="2167312" y="1157701"/>
                  </a:cubicBezTo>
                  <a:lnTo>
                    <a:pt x="36450" y="1157701"/>
                  </a:lnTo>
                  <a:cubicBezTo>
                    <a:pt x="16319" y="1157701"/>
                    <a:pt x="0" y="1141382"/>
                    <a:pt x="0" y="1121251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FF9F2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03763" cy="122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64672" y="6022515"/>
            <a:ext cx="6159536" cy="3235785"/>
            <a:chOff x="0" y="0"/>
            <a:chExt cx="2203763" cy="11577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3763" cy="1157701"/>
            </a:xfrm>
            <a:custGeom>
              <a:avLst/>
              <a:gdLst/>
              <a:ahLst/>
              <a:cxnLst/>
              <a:rect l="l" t="t" r="r" b="b"/>
              <a:pathLst>
                <a:path w="2203763" h="1157701">
                  <a:moveTo>
                    <a:pt x="36450" y="0"/>
                  </a:moveTo>
                  <a:lnTo>
                    <a:pt x="2167312" y="0"/>
                  </a:lnTo>
                  <a:cubicBezTo>
                    <a:pt x="2187443" y="0"/>
                    <a:pt x="2203763" y="16319"/>
                    <a:pt x="2203763" y="36450"/>
                  </a:cubicBezTo>
                  <a:lnTo>
                    <a:pt x="2203763" y="1121251"/>
                  </a:lnTo>
                  <a:cubicBezTo>
                    <a:pt x="2203763" y="1141382"/>
                    <a:pt x="2187443" y="1157701"/>
                    <a:pt x="2167312" y="1157701"/>
                  </a:cubicBezTo>
                  <a:lnTo>
                    <a:pt x="36450" y="1157701"/>
                  </a:lnTo>
                  <a:cubicBezTo>
                    <a:pt x="16319" y="1157701"/>
                    <a:pt x="0" y="1141382"/>
                    <a:pt x="0" y="1121251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FF9F2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03763" cy="122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2453" y="5999138"/>
            <a:ext cx="3271943" cy="325916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38466" r="-38466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9F29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7360208" y="5543550"/>
            <a:ext cx="1463999" cy="1136596"/>
          </a:xfrm>
          <a:custGeom>
            <a:avLst/>
            <a:gdLst/>
            <a:ahLst/>
            <a:cxnLst/>
            <a:rect l="l" t="t" r="r" b="b"/>
            <a:pathLst>
              <a:path w="1463999" h="1136596">
                <a:moveTo>
                  <a:pt x="0" y="0"/>
                </a:moveTo>
                <a:lnTo>
                  <a:pt x="1463999" y="0"/>
                </a:lnTo>
                <a:lnTo>
                  <a:pt x="1463999" y="1136596"/>
                </a:lnTo>
                <a:lnTo>
                  <a:pt x="0" y="113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860446" y="2482984"/>
            <a:ext cx="1463999" cy="1136596"/>
          </a:xfrm>
          <a:custGeom>
            <a:avLst/>
            <a:gdLst/>
            <a:ahLst/>
            <a:cxnLst/>
            <a:rect l="l" t="t" r="r" b="b"/>
            <a:pathLst>
              <a:path w="1463999" h="1136596">
                <a:moveTo>
                  <a:pt x="0" y="0"/>
                </a:moveTo>
                <a:lnTo>
                  <a:pt x="1463999" y="0"/>
                </a:lnTo>
                <a:lnTo>
                  <a:pt x="1463999" y="1136596"/>
                </a:lnTo>
                <a:lnTo>
                  <a:pt x="0" y="113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12869000" y="5706495"/>
            <a:ext cx="81297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867824" y="6852615"/>
            <a:ext cx="6159536" cy="3235785"/>
            <a:chOff x="0" y="0"/>
            <a:chExt cx="2203763" cy="11577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03763" cy="1157701"/>
            </a:xfrm>
            <a:custGeom>
              <a:avLst/>
              <a:gdLst/>
              <a:ahLst/>
              <a:cxnLst/>
              <a:rect l="l" t="t" r="r" b="b"/>
              <a:pathLst>
                <a:path w="2203763" h="1157701">
                  <a:moveTo>
                    <a:pt x="36450" y="0"/>
                  </a:moveTo>
                  <a:lnTo>
                    <a:pt x="2167312" y="0"/>
                  </a:lnTo>
                  <a:cubicBezTo>
                    <a:pt x="2187443" y="0"/>
                    <a:pt x="2203763" y="16319"/>
                    <a:pt x="2203763" y="36450"/>
                  </a:cubicBezTo>
                  <a:lnTo>
                    <a:pt x="2203763" y="1121251"/>
                  </a:lnTo>
                  <a:cubicBezTo>
                    <a:pt x="2203763" y="1141382"/>
                    <a:pt x="2187443" y="1157701"/>
                    <a:pt x="2167312" y="1157701"/>
                  </a:cubicBezTo>
                  <a:lnTo>
                    <a:pt x="36450" y="1157701"/>
                  </a:lnTo>
                  <a:cubicBezTo>
                    <a:pt x="16319" y="1157701"/>
                    <a:pt x="0" y="1141382"/>
                    <a:pt x="0" y="1121251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FF9F2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203763" cy="122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697948" y="2845661"/>
            <a:ext cx="3271943" cy="3259162"/>
            <a:chOff x="0" y="0"/>
            <a:chExt cx="6502400" cy="6477000"/>
          </a:xfrm>
        </p:grpSpPr>
        <p:sp>
          <p:nvSpPr>
            <p:cNvPr id="22" name="Freeform 2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6925" r="-26925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9F29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697948" y="6852615"/>
            <a:ext cx="3271943" cy="3259162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34016" r="-34016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9F2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34360" y="1907715"/>
            <a:ext cx="6159536" cy="3235785"/>
            <a:chOff x="0" y="0"/>
            <a:chExt cx="2203763" cy="11577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03763" cy="1157701"/>
            </a:xfrm>
            <a:custGeom>
              <a:avLst/>
              <a:gdLst/>
              <a:ahLst/>
              <a:cxnLst/>
              <a:rect l="l" t="t" r="r" b="b"/>
              <a:pathLst>
                <a:path w="2203763" h="1157701">
                  <a:moveTo>
                    <a:pt x="36450" y="0"/>
                  </a:moveTo>
                  <a:lnTo>
                    <a:pt x="2167312" y="0"/>
                  </a:lnTo>
                  <a:cubicBezTo>
                    <a:pt x="2187443" y="0"/>
                    <a:pt x="2203763" y="16319"/>
                    <a:pt x="2203763" y="36450"/>
                  </a:cubicBezTo>
                  <a:lnTo>
                    <a:pt x="2203763" y="1121251"/>
                  </a:lnTo>
                  <a:cubicBezTo>
                    <a:pt x="2203763" y="1141382"/>
                    <a:pt x="2187443" y="1157701"/>
                    <a:pt x="2167312" y="1157701"/>
                  </a:cubicBezTo>
                  <a:lnTo>
                    <a:pt x="36450" y="1157701"/>
                  </a:lnTo>
                  <a:cubicBezTo>
                    <a:pt x="16319" y="1157701"/>
                    <a:pt x="0" y="1141382"/>
                    <a:pt x="0" y="1121251"/>
                  </a:cubicBezTo>
                  <a:lnTo>
                    <a:pt x="0" y="36450"/>
                  </a:lnTo>
                  <a:cubicBezTo>
                    <a:pt x="0" y="16319"/>
                    <a:pt x="16319" y="0"/>
                    <a:pt x="3645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FF9F29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2203763" cy="122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429897" y="1505608"/>
            <a:ext cx="1463999" cy="1136596"/>
          </a:xfrm>
          <a:custGeom>
            <a:avLst/>
            <a:gdLst/>
            <a:ahLst/>
            <a:cxnLst/>
            <a:rect l="l" t="t" r="r" b="b"/>
            <a:pathLst>
              <a:path w="1463999" h="1136596">
                <a:moveTo>
                  <a:pt x="0" y="0"/>
                </a:moveTo>
                <a:lnTo>
                  <a:pt x="1463999" y="0"/>
                </a:lnTo>
                <a:lnTo>
                  <a:pt x="1463999" y="1136596"/>
                </a:lnTo>
                <a:lnTo>
                  <a:pt x="0" y="113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28506" y="6503812"/>
            <a:ext cx="1463999" cy="1136596"/>
          </a:xfrm>
          <a:custGeom>
            <a:avLst/>
            <a:gdLst/>
            <a:ahLst/>
            <a:cxnLst/>
            <a:rect l="l" t="t" r="r" b="b"/>
            <a:pathLst>
              <a:path w="1463999" h="1136596">
                <a:moveTo>
                  <a:pt x="0" y="0"/>
                </a:moveTo>
                <a:lnTo>
                  <a:pt x="1463999" y="0"/>
                </a:lnTo>
                <a:lnTo>
                  <a:pt x="1463999" y="1136595"/>
                </a:lnTo>
                <a:lnTo>
                  <a:pt x="0" y="1136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598713" y="1884338"/>
            <a:ext cx="3271943" cy="3259162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25179" r="-25179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9F29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441692" y="60978"/>
            <a:ext cx="11293107" cy="136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 USED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870656" y="2655399"/>
            <a:ext cx="3884991" cy="16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Cloud Computing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051517" y="6916237"/>
            <a:ext cx="4973857" cy="16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18794" y="3545602"/>
            <a:ext cx="4208566" cy="17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dirty="0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IoT Integration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66502" y="7270885"/>
            <a:ext cx="4460858" cy="249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5E17EB"/>
                </a:solidFill>
                <a:latin typeface="Poppins Bold"/>
                <a:ea typeface="Poppins Bold"/>
                <a:cs typeface="Poppins Bold"/>
                <a:sym typeface="Poppins Bold"/>
              </a:rPr>
              <a:t>Natural Language 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4654" y="1619529"/>
            <a:ext cx="763172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19028" y="268329"/>
            <a:ext cx="8107787" cy="3098106"/>
            <a:chOff x="0" y="0"/>
            <a:chExt cx="10810383" cy="413080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18977" b="13091"/>
            <a:stretch>
              <a:fillRect/>
            </a:stretch>
          </p:blipFill>
          <p:spPr>
            <a:xfrm>
              <a:off x="0" y="0"/>
              <a:ext cx="10810383" cy="413080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387461" y="3852466"/>
            <a:ext cx="5030884" cy="3098106"/>
            <a:chOff x="0" y="0"/>
            <a:chExt cx="6707845" cy="41308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871" b="3871"/>
            <a:stretch>
              <a:fillRect/>
            </a:stretch>
          </p:blipFill>
          <p:spPr>
            <a:xfrm>
              <a:off x="0" y="0"/>
              <a:ext cx="6707845" cy="413080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516591" y="7436602"/>
            <a:ext cx="5529401" cy="2421773"/>
            <a:chOff x="0" y="0"/>
            <a:chExt cx="7372534" cy="322903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17130" b="17130"/>
            <a:stretch>
              <a:fillRect/>
            </a:stretch>
          </p:blipFill>
          <p:spPr>
            <a:xfrm>
              <a:off x="0" y="0"/>
              <a:ext cx="7372534" cy="3229031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42008" y="2781300"/>
            <a:ext cx="10606137" cy="68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endParaRPr dirty="0"/>
          </a:p>
          <a:p>
            <a:pPr marL="457200" indent="-457200" algn="just">
              <a:lnSpc>
                <a:spcPts val="44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customized AI kitchen holds promise in revolutionizing culinary experiences by integrating advanced technology with personalized user preferences.</a:t>
            </a:r>
          </a:p>
          <a:p>
            <a:pPr marL="457200" indent="-457200" algn="just">
              <a:lnSpc>
                <a:spcPts val="44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considerations include cultural adaptability, technological integration, user-friendly interfaces, ingredient recognition, energy efficiency, health aspects, and robust data security.</a:t>
            </a:r>
          </a:p>
          <a:p>
            <a:pPr marL="457200" indent="-457200" algn="just">
              <a:lnSpc>
                <a:spcPts val="44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addressing these factors, AI kitchens can optimize cooking processes, enhance nutritional choices, and cater to diverse lifestyles, ultimately reshaping how we approach food preparation and consumption.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427" y="-373036"/>
            <a:ext cx="9993433" cy="62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57"/>
              </a:lnSpc>
            </a:pPr>
            <a:endParaRPr dirty="0"/>
          </a:p>
          <a:p>
            <a:pPr algn="l">
              <a:lnSpc>
                <a:spcPts val="15757"/>
              </a:lnSpc>
            </a:pPr>
            <a:r>
              <a:rPr lang="en-US" sz="15006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57293" y="-92678"/>
            <a:ext cx="8019568" cy="7813310"/>
            <a:chOff x="674190" y="95433"/>
            <a:chExt cx="5686121" cy="5539878"/>
          </a:xfrm>
        </p:grpSpPr>
        <p:sp>
          <p:nvSpPr>
            <p:cNvPr id="4" name="Freeform 4"/>
            <p:cNvSpPr/>
            <p:nvPr/>
          </p:nvSpPr>
          <p:spPr>
            <a:xfrm>
              <a:off x="674190" y="95433"/>
              <a:ext cx="5686121" cy="5539878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solidFill>
              <a:srgbClr val="FF9F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04677" y="-30026"/>
            <a:ext cx="7924799" cy="7688005"/>
            <a:chOff x="0" y="0"/>
            <a:chExt cx="6350000" cy="61602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l="-22668" r="-2266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032466" y="8055880"/>
            <a:ext cx="1515171" cy="1509489"/>
          </a:xfrm>
          <a:custGeom>
            <a:avLst/>
            <a:gdLst/>
            <a:ahLst/>
            <a:cxnLst/>
            <a:rect l="l" t="t" r="r" b="b"/>
            <a:pathLst>
              <a:path w="1515171" h="1509489">
                <a:moveTo>
                  <a:pt x="0" y="0"/>
                </a:moveTo>
                <a:lnTo>
                  <a:pt x="1515171" y="0"/>
                </a:lnTo>
                <a:lnTo>
                  <a:pt x="1515171" y="1509489"/>
                </a:lnTo>
                <a:lnTo>
                  <a:pt x="0" y="1509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02212" flipV="1">
            <a:off x="17351417" y="7424515"/>
            <a:ext cx="849543" cy="945249"/>
          </a:xfrm>
          <a:custGeom>
            <a:avLst/>
            <a:gdLst/>
            <a:ahLst/>
            <a:cxnLst/>
            <a:rect l="l" t="t" r="r" b="b"/>
            <a:pathLst>
              <a:path w="849543" h="945249">
                <a:moveTo>
                  <a:pt x="0" y="945249"/>
                </a:moveTo>
                <a:lnTo>
                  <a:pt x="849543" y="945249"/>
                </a:lnTo>
                <a:lnTo>
                  <a:pt x="849543" y="0"/>
                </a:lnTo>
                <a:lnTo>
                  <a:pt x="0" y="0"/>
                </a:lnTo>
                <a:lnTo>
                  <a:pt x="0" y="94524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 rot="-7194531">
            <a:off x="10604474" y="1115841"/>
            <a:ext cx="564094" cy="627643"/>
          </a:xfrm>
          <a:custGeom>
            <a:avLst/>
            <a:gdLst/>
            <a:ahLst/>
            <a:cxnLst/>
            <a:rect l="l" t="t" r="r" b="b"/>
            <a:pathLst>
              <a:path w="564094" h="627643">
                <a:moveTo>
                  <a:pt x="0" y="0"/>
                </a:moveTo>
                <a:lnTo>
                  <a:pt x="564094" y="0"/>
                </a:lnTo>
                <a:lnTo>
                  <a:pt x="564094" y="627642"/>
                </a:lnTo>
                <a:lnTo>
                  <a:pt x="0" y="627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45530" y="6119876"/>
            <a:ext cx="1002869" cy="69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44749" y="6890507"/>
            <a:ext cx="4329109" cy="69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Mitali.C.Rangani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44750" y="7631700"/>
            <a:ext cx="3548211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4th Sem, AIML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28200" y="8289271"/>
            <a:ext cx="7632344" cy="69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GM Institute Of Technology,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44749" y="9105712"/>
            <a:ext cx="2923050" cy="69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Davangere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91983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57275"/>
            <a:ext cx="12545959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00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CONTENTS: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273595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1"/>
                </a:lnTo>
                <a:lnTo>
                  <a:pt x="0" y="7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593306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27293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1762" y="3051764"/>
            <a:ext cx="5770488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Customized AI Kitchen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1762" y="4328114"/>
            <a:ext cx="610956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Offered</a:t>
            </a:r>
          </a:p>
        </p:txBody>
      </p:sp>
      <p:sp>
        <p:nvSpPr>
          <p:cNvPr id="9" name="Freeform 9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71762" y="5653087"/>
            <a:ext cx="390012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 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1762" y="6887074"/>
            <a:ext cx="6109565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Oven</a:t>
            </a:r>
          </a:p>
        </p:txBody>
      </p:sp>
      <p:sp>
        <p:nvSpPr>
          <p:cNvPr id="14" name="Freeform 14"/>
          <p:cNvSpPr/>
          <p:nvPr/>
        </p:nvSpPr>
        <p:spPr>
          <a:xfrm>
            <a:off x="9144000" y="4439194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67235" y="5593306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67235" y="6779668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10297" y="4462462"/>
            <a:ext cx="3633025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Robotic Arm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10297" y="5653087"/>
            <a:ext cx="462961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Technologies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10297" y="6839449"/>
            <a:ext cx="390012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9162961" y="3034884"/>
            <a:ext cx="748212" cy="748212"/>
          </a:xfrm>
          <a:custGeom>
            <a:avLst/>
            <a:gdLst/>
            <a:ahLst/>
            <a:cxnLst/>
            <a:rect l="l" t="t" r="r" b="b"/>
            <a:pathLst>
              <a:path w="748212" h="748212">
                <a:moveTo>
                  <a:pt x="0" y="0"/>
                </a:moveTo>
                <a:lnTo>
                  <a:pt x="748212" y="0"/>
                </a:lnTo>
                <a:lnTo>
                  <a:pt x="748212" y="748212"/>
                </a:lnTo>
                <a:lnTo>
                  <a:pt x="0" y="74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10297" y="3198313"/>
            <a:ext cx="5092274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Dishwasher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003575" y="282151"/>
            <a:ext cx="1361254" cy="1356149"/>
          </a:xfrm>
          <a:custGeom>
            <a:avLst/>
            <a:gdLst/>
            <a:ahLst/>
            <a:cxnLst/>
            <a:rect l="l" t="t" r="r" b="b"/>
            <a:pathLst>
              <a:path w="1361254" h="1356149">
                <a:moveTo>
                  <a:pt x="0" y="0"/>
                </a:moveTo>
                <a:lnTo>
                  <a:pt x="1361253" y="0"/>
                </a:lnTo>
                <a:lnTo>
                  <a:pt x="1361253" y="1356149"/>
                </a:lnTo>
                <a:lnTo>
                  <a:pt x="0" y="1356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65651" y="2990894"/>
            <a:ext cx="474310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682" y="4287338"/>
            <a:ext cx="316247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4682" y="5618162"/>
            <a:ext cx="337783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3621" y="6841036"/>
            <a:ext cx="337783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49214" y="3108869"/>
            <a:ext cx="337783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95483" y="4506912"/>
            <a:ext cx="4452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15591" y="6804524"/>
            <a:ext cx="474734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231192" y="6523325"/>
            <a:ext cx="1361254" cy="1356149"/>
          </a:xfrm>
          <a:custGeom>
            <a:avLst/>
            <a:gdLst/>
            <a:ahLst/>
            <a:cxnLst/>
            <a:rect l="l" t="t" r="r" b="b"/>
            <a:pathLst>
              <a:path w="1361254" h="1356149">
                <a:moveTo>
                  <a:pt x="0" y="0"/>
                </a:moveTo>
                <a:lnTo>
                  <a:pt x="1361254" y="0"/>
                </a:lnTo>
                <a:lnTo>
                  <a:pt x="1361254" y="1356148"/>
                </a:lnTo>
                <a:lnTo>
                  <a:pt x="0" y="1356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295483" y="5700712"/>
            <a:ext cx="74821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15591" y="5653087"/>
            <a:ext cx="44524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0483" y="1315014"/>
            <a:ext cx="7755680" cy="7656971"/>
          </a:xfrm>
          <a:custGeom>
            <a:avLst/>
            <a:gdLst/>
            <a:ahLst/>
            <a:cxnLst/>
            <a:rect l="l" t="t" r="r" b="b"/>
            <a:pathLst>
              <a:path w="7755680" h="7656971">
                <a:moveTo>
                  <a:pt x="0" y="0"/>
                </a:moveTo>
                <a:lnTo>
                  <a:pt x="7755680" y="0"/>
                </a:lnTo>
                <a:lnTo>
                  <a:pt x="7755680" y="7656972"/>
                </a:lnTo>
                <a:lnTo>
                  <a:pt x="0" y="765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79811" y="1575001"/>
            <a:ext cx="7137026" cy="713699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18557" y="582566"/>
            <a:ext cx="1361254" cy="1356149"/>
          </a:xfrm>
          <a:custGeom>
            <a:avLst/>
            <a:gdLst/>
            <a:ahLst/>
            <a:cxnLst/>
            <a:rect l="l" t="t" r="r" b="b"/>
            <a:pathLst>
              <a:path w="1361254" h="1356149">
                <a:moveTo>
                  <a:pt x="0" y="0"/>
                </a:moveTo>
                <a:lnTo>
                  <a:pt x="1361254" y="0"/>
                </a:lnTo>
                <a:lnTo>
                  <a:pt x="1361254" y="1356148"/>
                </a:lnTo>
                <a:lnTo>
                  <a:pt x="0" y="1356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36209" y="8580226"/>
            <a:ext cx="1361254" cy="1356149"/>
          </a:xfrm>
          <a:custGeom>
            <a:avLst/>
            <a:gdLst/>
            <a:ahLst/>
            <a:cxnLst/>
            <a:rect l="l" t="t" r="r" b="b"/>
            <a:pathLst>
              <a:path w="1361254" h="1356149">
                <a:moveTo>
                  <a:pt x="0" y="0"/>
                </a:moveTo>
                <a:lnTo>
                  <a:pt x="1361254" y="0"/>
                </a:lnTo>
                <a:lnTo>
                  <a:pt x="1361254" y="1356148"/>
                </a:lnTo>
                <a:lnTo>
                  <a:pt x="0" y="1356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4470" y="823759"/>
            <a:ext cx="9091976" cy="266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SMART KITCHEN?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400" y="3756802"/>
            <a:ext cx="8382000" cy="5230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Kitchens involve smart devices that automate cooking tasks.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These kitchens have feature devices like smart ovens and dishwashers, which one can remotely control.</a:t>
            </a:r>
          </a:p>
          <a:p>
            <a:pPr marL="457200" indent="-457200" algn="l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Compared to old and traditional kitchens, AI-enabled kitchens have an immense functional advantage.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6521" y="3054469"/>
            <a:ext cx="7811948" cy="3850428"/>
            <a:chOff x="0" y="0"/>
            <a:chExt cx="10415931" cy="51339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010" b="13010"/>
            <a:stretch>
              <a:fillRect/>
            </a:stretch>
          </p:blipFill>
          <p:spPr>
            <a:xfrm>
              <a:off x="0" y="0"/>
              <a:ext cx="10415931" cy="513390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70675" y="1260640"/>
            <a:ext cx="1361254" cy="1356149"/>
          </a:xfrm>
          <a:custGeom>
            <a:avLst/>
            <a:gdLst/>
            <a:ahLst/>
            <a:cxnLst/>
            <a:rect l="l" t="t" r="r" b="b"/>
            <a:pathLst>
              <a:path w="1361254" h="1356149">
                <a:moveTo>
                  <a:pt x="0" y="0"/>
                </a:moveTo>
                <a:lnTo>
                  <a:pt x="1361254" y="0"/>
                </a:lnTo>
                <a:lnTo>
                  <a:pt x="1361254" y="1356149"/>
                </a:lnTo>
                <a:lnTo>
                  <a:pt x="0" y="1356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3315" y="575042"/>
            <a:ext cx="1034236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00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OFFERED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315" y="2176791"/>
            <a:ext cx="4771018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VOICE COMMANDS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6666" y="2809887"/>
            <a:ext cx="8350685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Intuitive voice control allows users to seamlessly navigate the kitchen, set timers, and adjust settings with ease.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315" y="4893958"/>
            <a:ext cx="6762967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RECOMMENDATIONS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26507"/>
            <a:ext cx="8115300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AI-powered system suggests personalized recipes based on dietary preferences, ingredients on hand, and cooking expertise.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315" y="7644795"/>
            <a:ext cx="5317034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ctr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COOKING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234256"/>
            <a:ext cx="8385077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sensors and algorithms optimize temperature, timing, and cooking methods to deliver perfectly cooked meals.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8182" y="7635270"/>
            <a:ext cx="6510384" cy="56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64" lvl="1" indent="-356232" algn="ctr">
              <a:lnSpc>
                <a:spcPts val="4619"/>
              </a:lnSpc>
              <a:buFont typeface="Arial"/>
              <a:buChar char="•"/>
            </a:pPr>
            <a:r>
              <a:rPr lang="en-US" sz="32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MAINTENANCE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6521" y="8352681"/>
            <a:ext cx="8175279" cy="1317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monitors kitchen appliances and proactively alerts users to maintenance needs, ensuring optimal performance.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441291" y="2275161"/>
            <a:ext cx="8869680" cy="7971225"/>
            <a:chOff x="6611495" y="2154737"/>
            <a:chExt cx="6359555" cy="5715360"/>
          </a:xfrm>
        </p:grpSpPr>
        <p:sp>
          <p:nvSpPr>
            <p:cNvPr id="6" name="Freeform 6"/>
            <p:cNvSpPr/>
            <p:nvPr/>
          </p:nvSpPr>
          <p:spPr>
            <a:xfrm>
              <a:off x="6611495" y="2154737"/>
              <a:ext cx="6359555" cy="571536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solidFill>
              <a:srgbClr val="FF9F2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72188" y="2349439"/>
            <a:ext cx="7822667" cy="78226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40174" y="402272"/>
            <a:ext cx="9189528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4537" y="2282781"/>
            <a:ext cx="3351907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1.INSTALLATION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213" y="2998955"/>
            <a:ext cx="1001904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AI kitchen system is seamlessly integrated into the home, with minimal disruption to the existing kitchen layout.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6213" y="4526130"/>
            <a:ext cx="4007793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2.CUSTOMIZATION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765" y="5239871"/>
            <a:ext cx="8652272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personalize their preferences, dietary requirements, and cooking habits, allowing the AI to tailor the experience.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765" y="7205196"/>
            <a:ext cx="5267176" cy="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3.COOKING ASSISTANCE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5765" y="7940675"/>
            <a:ext cx="8312910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AI kitchen provides step-by-step guidance, real-time monitoring, and adjustments to ensure successful meal preparation.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10799" y="4329698"/>
            <a:ext cx="7926973" cy="5552307"/>
          </a:xfrm>
          <a:custGeom>
            <a:avLst/>
            <a:gdLst/>
            <a:ahLst/>
            <a:cxnLst/>
            <a:rect l="l" t="t" r="r" b="b"/>
            <a:pathLst>
              <a:path w="8335118" h="5552307">
                <a:moveTo>
                  <a:pt x="0" y="0"/>
                </a:moveTo>
                <a:lnTo>
                  <a:pt x="8335118" y="0"/>
                </a:lnTo>
                <a:lnTo>
                  <a:pt x="8335118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3739" y="882543"/>
            <a:ext cx="7482468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SMART OVEN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841" y="3549982"/>
            <a:ext cx="1064740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temperature  range covered by ovens is between 50-250 degree Celsius.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145" y="5143500"/>
            <a:ext cx="9653569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are used for rapid evaporation of materials, rapid drying and for sterilization of articles that can be sterilized by dry heat.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032" y="7068780"/>
            <a:ext cx="9377796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Dry heat sterilization technique requires longer exposure time(1.5 to 3 hours) and higher temperature than moist heat sterilization.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2500721"/>
            <a:ext cx="12912785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6" lvl="1" indent="-302258" algn="ctr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oven provides a temperature higher than that of atmosphere.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2224653"/>
            <a:ext cx="8044381" cy="804438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solidFill>
              <a:srgbClr val="FF9F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7087" y="2385904"/>
            <a:ext cx="7793981" cy="779398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26761" r="-247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08194" y="268730"/>
            <a:ext cx="13739769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WORKING OF SMART OVEN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41284" y="1743293"/>
            <a:ext cx="1045116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most common time-temperature relationships for sterilization with hot air sterilizers.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41285" y="2986857"/>
            <a:ext cx="1199221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contents must not be removed from the oven immediately as a slow cooling period is necessary-ideally when the temperature has reduced down to 50 degree celsius, but no less.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1800" y="5206570"/>
            <a:ext cx="11506200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for glassware forceps, swabs, water impermeable oils, waxes and powders.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90890" y="6403713"/>
            <a:ext cx="10055047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Before placing in hot air oven dry glassware completely, plug test tube with cotton wool, wrap glassware in Kraft papers.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61068" y="8174689"/>
            <a:ext cx="559812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Don’t over load the oven.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28155" y="8825199"/>
            <a:ext cx="99484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 free circulation of air between the material.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9703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28566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95420" y="796760"/>
            <a:ext cx="463880" cy="463880"/>
          </a:xfrm>
          <a:custGeom>
            <a:avLst/>
            <a:gdLst/>
            <a:ahLst/>
            <a:cxnLst/>
            <a:rect l="l" t="t" r="r" b="b"/>
            <a:pathLst>
              <a:path w="463880" h="463880">
                <a:moveTo>
                  <a:pt x="0" y="0"/>
                </a:moveTo>
                <a:lnTo>
                  <a:pt x="463880" y="0"/>
                </a:lnTo>
                <a:lnTo>
                  <a:pt x="463880" y="463880"/>
                </a:lnTo>
                <a:lnTo>
                  <a:pt x="0" y="463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97208" y="3295029"/>
            <a:ext cx="7956798" cy="6651641"/>
          </a:xfrm>
          <a:custGeom>
            <a:avLst/>
            <a:gdLst/>
            <a:ahLst/>
            <a:cxnLst/>
            <a:rect l="l" t="t" r="r" b="b"/>
            <a:pathLst>
              <a:path w="7956798" h="6651641">
                <a:moveTo>
                  <a:pt x="0" y="0"/>
                </a:moveTo>
                <a:lnTo>
                  <a:pt x="7956798" y="0"/>
                </a:lnTo>
                <a:lnTo>
                  <a:pt x="7956798" y="6651641"/>
                </a:lnTo>
                <a:lnTo>
                  <a:pt x="0" y="6651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9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5502" y="-39855"/>
            <a:ext cx="7078298" cy="1364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 dirty="0">
                <a:solidFill>
                  <a:srgbClr val="FF9F29"/>
                </a:solidFill>
                <a:latin typeface="Poppins Bold"/>
                <a:ea typeface="Poppins Bold"/>
                <a:cs typeface="Poppins Bold"/>
                <a:sym typeface="Poppins Bold"/>
              </a:rPr>
              <a:t>DISHWASHER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015" y="1419248"/>
            <a:ext cx="1725930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dishwasher is a household appliance that automates the process of cleaning dishes, cookware, and utensils. Here's a step-by-step outline of the typical process flow of a dishwasher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627" y="3190254"/>
            <a:ext cx="3200773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 1. Loading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015" y="3827794"/>
            <a:ext cx="971771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Arrange Dishes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Place dirty dishes, cookware, and utensils in the designated racks inside the dishwasher.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015" y="5618494"/>
            <a:ext cx="939858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Detergent</a:t>
            </a:r>
            <a:r>
              <a:rPr lang="en-US" sz="3000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Add the appropriate amount of dishwasher detergent to the detergent dispenser.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5502" y="7450179"/>
            <a:ext cx="2789337" cy="59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2. Pre-Wash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444" y="8269034"/>
            <a:ext cx="897575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Initial Rinse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Some dishwashers perform an initial rinse to remove loose food particles from the dishes.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722" y="410210"/>
            <a:ext cx="3619278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 3. Draining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2327" y="1126229"/>
            <a:ext cx="1751981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Drain Cycle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After the wash cycle, the dirty water is drained out of the dishwasher through a drain hose.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3322" y="2453107"/>
            <a:ext cx="215800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4. Rinsing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0302" y="2623899"/>
            <a:ext cx="16737617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endParaRPr dirty="0"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Rinse Water Fill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Fresh water is introduced into the dishwasher for rinsing the dishes.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8186" y="4088920"/>
            <a:ext cx="6009978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5. Draining (Rinse Cycle)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5701" y="4928161"/>
            <a:ext cx="1384563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Drain Rinse Water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rinse water is drained out of the dishwasher.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197" y="5843688"/>
            <a:ext cx="2666257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 6. Drying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937" y="6661850"/>
            <a:ext cx="17338211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38250" lvl="2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Drying Process</a:t>
            </a:r>
            <a:r>
              <a:rPr lang="en-US" sz="3000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drying method depends on the dishwasher model and settings.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5701" y="7798348"/>
            <a:ext cx="3381823" cy="583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 7. Unloading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701" y="8542811"/>
            <a:ext cx="16995089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Cool Down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Allow the dishes to cool down before opening the dishwasher to avoid burns from hot steam.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849</Words>
  <Application>Microsoft Office PowerPoint</Application>
  <PresentationFormat>Custom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Poppins</vt:lpstr>
      <vt:lpstr>Poppins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Modern Ideal Kitchen Presentation</dc:title>
  <dc:creator>ADMIN</dc:creator>
  <cp:lastModifiedBy>ADMIN</cp:lastModifiedBy>
  <cp:revision>10</cp:revision>
  <dcterms:created xsi:type="dcterms:W3CDTF">2006-08-16T00:00:00Z</dcterms:created>
  <dcterms:modified xsi:type="dcterms:W3CDTF">2024-07-14T14:28:32Z</dcterms:modified>
  <dc:identifier>DAGK17vM5rc</dc:identifier>
</cp:coreProperties>
</file>